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70" r:id="rId6"/>
    <p:sldId id="260" r:id="rId7"/>
    <p:sldId id="272" r:id="rId8"/>
    <p:sldId id="261" r:id="rId9"/>
    <p:sldId id="262" r:id="rId10"/>
    <p:sldId id="263" r:id="rId11"/>
    <p:sldId id="268" r:id="rId12"/>
    <p:sldId id="264" r:id="rId13"/>
    <p:sldId id="265" r:id="rId14"/>
    <p:sldId id="266" r:id="rId15"/>
    <p:sldId id="267" r:id="rId16"/>
    <p:sldId id="269"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68" d="100"/>
          <a:sy n="168" d="100"/>
        </p:scale>
        <p:origin x="-56" y="-6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3/1/2023</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dirty="0"/>
              <a:t>Click icon to add picture</a:t>
            </a:r>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3/1/2023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3/1/2023</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xmlns=""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r>
            <a:br>
              <a:rPr lang="en-US" dirty="0"/>
            </a:br>
            <a:endParaRPr lang="en-US" dirty="0"/>
          </a:p>
        </p:txBody>
      </p:sp>
      <p:sp>
        <p:nvSpPr>
          <p:cNvPr id="5" name="Content Placeholder 4"/>
          <p:cNvSpPr>
            <a:spLocks noGrp="1"/>
          </p:cNvSpPr>
          <p:nvPr>
            <p:ph idx="1"/>
          </p:nvPr>
        </p:nvSpPr>
        <p:spPr>
          <a:xfrm>
            <a:off x="1451579" y="546266"/>
            <a:ext cx="9291215" cy="4920080"/>
          </a:xfrm>
        </p:spPr>
        <p:txBody>
          <a:bodyPr/>
          <a:lstStyle/>
          <a:p>
            <a:pPr marL="0" indent="0" algn="ctr">
              <a:buNone/>
            </a:pPr>
            <a:r>
              <a:rPr lang="en-US" sz="3200" dirty="0">
                <a:solidFill>
                  <a:schemeClr val="accent4"/>
                </a:solidFill>
              </a:rPr>
              <a:t>The Saskatchewan Association of Black Social Workers </a:t>
            </a:r>
            <a:r>
              <a:rPr lang="en-US" sz="3200" dirty="0"/>
              <a:t>(</a:t>
            </a:r>
            <a:r>
              <a:rPr lang="en-US" sz="3200" dirty="0">
                <a:solidFill>
                  <a:schemeClr val="accent4"/>
                </a:solidFill>
              </a:rPr>
              <a:t>S</a:t>
            </a:r>
            <a:r>
              <a:rPr lang="en-US" sz="3200" dirty="0">
                <a:solidFill>
                  <a:srgbClr val="FF0000"/>
                </a:solidFill>
              </a:rPr>
              <a:t>A</a:t>
            </a:r>
            <a:r>
              <a:rPr lang="en-US" sz="3200" dirty="0">
                <a:solidFill>
                  <a:schemeClr val="bg1"/>
                </a:solidFill>
              </a:rPr>
              <a:t>B</a:t>
            </a:r>
            <a:r>
              <a:rPr lang="en-US" sz="3200" dirty="0">
                <a:solidFill>
                  <a:schemeClr val="accent4"/>
                </a:solidFill>
              </a:rPr>
              <a:t>S</a:t>
            </a:r>
            <a:r>
              <a:rPr lang="en-US" sz="3200" dirty="0">
                <a:solidFill>
                  <a:srgbClr val="FF0000"/>
                </a:solidFill>
              </a:rPr>
              <a:t>W</a:t>
            </a:r>
            <a:r>
              <a:rPr lang="en-US" dirty="0"/>
              <a:t>)</a:t>
            </a:r>
          </a:p>
          <a:p>
            <a:pPr marL="0" indent="0">
              <a:buNone/>
            </a:pPr>
            <a:endParaRPr lang="en-US" dirty="0"/>
          </a:p>
        </p:txBody>
      </p:sp>
      <p:sp>
        <p:nvSpPr>
          <p:cNvPr id="7" name="Rectangle 6"/>
          <p:cNvSpPr/>
          <p:nvPr/>
        </p:nvSpPr>
        <p:spPr>
          <a:xfrm>
            <a:off x="5974813" y="3244334"/>
            <a:ext cx="242374" cy="369332"/>
          </a:xfrm>
          <a:prstGeom prst="rect">
            <a:avLst/>
          </a:prstGeom>
        </p:spPr>
        <p:txBody>
          <a:bodyPr wrap="none">
            <a:spAutoFit/>
          </a:bodyPr>
          <a:lstStyle/>
          <a:p>
            <a:r>
              <a:rPr lang="en-US" dirty="0"/>
              <a:t> </a:t>
            </a:r>
          </a:p>
        </p:txBody>
      </p:sp>
      <p:pic>
        <p:nvPicPr>
          <p:cNvPr id="4" name="Picture 3"/>
          <p:cNvPicPr>
            <a:picLocks noChangeAspect="1"/>
          </p:cNvPicPr>
          <p:nvPr/>
        </p:nvPicPr>
        <p:blipFill>
          <a:blip r:embed="rId2"/>
          <a:stretch>
            <a:fillRect/>
          </a:stretch>
        </p:blipFill>
        <p:spPr>
          <a:xfrm>
            <a:off x="1151907" y="2112008"/>
            <a:ext cx="4215740" cy="3612592"/>
          </a:xfrm>
          <a:prstGeom prst="rect">
            <a:avLst/>
          </a:prstGeom>
        </p:spPr>
      </p:pic>
      <p:pic>
        <p:nvPicPr>
          <p:cNvPr id="8" name="Picture 7"/>
          <p:cNvPicPr>
            <a:picLocks noChangeAspect="1"/>
          </p:cNvPicPr>
          <p:nvPr/>
        </p:nvPicPr>
        <p:blipFill>
          <a:blip r:embed="rId3"/>
          <a:stretch>
            <a:fillRect/>
          </a:stretch>
        </p:blipFill>
        <p:spPr>
          <a:xfrm>
            <a:off x="6096000" y="2256311"/>
            <a:ext cx="4330535" cy="3210035"/>
          </a:xfrm>
          <a:prstGeom prst="rect">
            <a:avLst/>
          </a:prstGeom>
        </p:spPr>
      </p:pic>
    </p:spTree>
    <p:extLst>
      <p:ext uri="{BB962C8B-B14F-4D97-AF65-F5344CB8AC3E}">
        <p14:creationId xmlns:p14="http://schemas.microsoft.com/office/powerpoint/2010/main" xmlns="" val="3960158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75000"/>
                  </a:schemeClr>
                </a:solidFill>
              </a:rPr>
              <a:t>Unity and community</a:t>
            </a:r>
          </a:p>
        </p:txBody>
      </p:sp>
      <p:sp>
        <p:nvSpPr>
          <p:cNvPr id="4" name="Content Placeholder 3"/>
          <p:cNvSpPr>
            <a:spLocks noGrp="1"/>
          </p:cNvSpPr>
          <p:nvPr>
            <p:ph sz="half" idx="2"/>
          </p:nvPr>
        </p:nvSpPr>
        <p:spPr/>
        <p:txBody>
          <a:bodyPr/>
          <a:lstStyle/>
          <a:p>
            <a:r>
              <a:rPr lang="en-US" dirty="0"/>
              <a:t>NKONSONKONSON</a:t>
            </a:r>
          </a:p>
          <a:p>
            <a:r>
              <a:rPr lang="en-US" dirty="0"/>
              <a:t>A reminder to contribute to the community, that in unity lies strength</a:t>
            </a:r>
          </a:p>
        </p:txBody>
      </p:sp>
      <p:pic>
        <p:nvPicPr>
          <p:cNvPr id="3074" name="Picture 2" descr="A picture containing text, clipart&#10;&#10;Description automatically generated"/>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2170545" y="2336800"/>
            <a:ext cx="1902186" cy="18319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35883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75000"/>
                  </a:schemeClr>
                </a:solidFill>
              </a:rPr>
              <a:t>Sharing ideas and democracy </a:t>
            </a:r>
          </a:p>
        </p:txBody>
      </p:sp>
      <p:pic>
        <p:nvPicPr>
          <p:cNvPr id="6" name="Content Placeholder 5"/>
          <p:cNvPicPr>
            <a:picLocks noGrp="1" noChangeAspect="1"/>
          </p:cNvPicPr>
          <p:nvPr>
            <p:ph sz="half" idx="1"/>
          </p:nvPr>
        </p:nvPicPr>
        <p:blipFill>
          <a:blip r:embed="rId2"/>
          <a:stretch>
            <a:fillRect/>
          </a:stretch>
        </p:blipFill>
        <p:spPr>
          <a:xfrm>
            <a:off x="2739231" y="2782888"/>
            <a:ext cx="1905000" cy="1905000"/>
          </a:xfrm>
          <a:prstGeom prst="rect">
            <a:avLst/>
          </a:prstGeom>
        </p:spPr>
      </p:pic>
      <p:sp>
        <p:nvSpPr>
          <p:cNvPr id="4" name="Content Placeholder 3"/>
          <p:cNvSpPr>
            <a:spLocks noGrp="1"/>
          </p:cNvSpPr>
          <p:nvPr>
            <p:ph sz="half" idx="2"/>
          </p:nvPr>
        </p:nvSpPr>
        <p:spPr/>
        <p:txBody>
          <a:bodyPr/>
          <a:lstStyle/>
          <a:p>
            <a:r>
              <a:rPr lang="en-US" dirty="0"/>
              <a:t>Kuronti ne Akwamu</a:t>
            </a:r>
          </a:p>
          <a:p>
            <a:r>
              <a:rPr lang="en-US" dirty="0"/>
              <a:t>Kuronti and Akwamu are two groups that together form the council of a town or village. Hence, the symbol represents democracy, sharing ideas, and taking council</a:t>
            </a:r>
          </a:p>
          <a:p>
            <a:endParaRPr lang="en-US" dirty="0"/>
          </a:p>
        </p:txBody>
      </p:sp>
    </p:spTree>
    <p:extLst>
      <p:ext uri="{BB962C8B-B14F-4D97-AF65-F5344CB8AC3E}">
        <p14:creationId xmlns:p14="http://schemas.microsoft.com/office/powerpoint/2010/main" xmlns="" val="15057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75000"/>
                  </a:schemeClr>
                </a:solidFill>
              </a:rPr>
              <a:t>Authority and Justice </a:t>
            </a:r>
          </a:p>
        </p:txBody>
      </p:sp>
      <p:pic>
        <p:nvPicPr>
          <p:cNvPr id="4098" name="Picture 2" descr="Icon&#10;&#10;Description automatically generated with medium confidence"/>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2032001" y="2309091"/>
            <a:ext cx="3075708" cy="230909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ontent Placeholder 6"/>
          <p:cNvSpPr>
            <a:spLocks noGrp="1"/>
          </p:cNvSpPr>
          <p:nvPr>
            <p:ph sz="half" idx="2"/>
          </p:nvPr>
        </p:nvSpPr>
        <p:spPr/>
        <p:txBody>
          <a:bodyPr/>
          <a:lstStyle/>
          <a:p>
            <a:r>
              <a:rPr lang="en-US" dirty="0"/>
              <a:t>SEPOW</a:t>
            </a:r>
          </a:p>
        </p:txBody>
      </p:sp>
    </p:spTree>
    <p:extLst>
      <p:ext uri="{BB962C8B-B14F-4D97-AF65-F5344CB8AC3E}">
        <p14:creationId xmlns:p14="http://schemas.microsoft.com/office/powerpoint/2010/main" xmlns="" val="1357177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75000"/>
                  </a:schemeClr>
                </a:solidFill>
              </a:rPr>
              <a:t>Knowledge and Life long education </a:t>
            </a:r>
          </a:p>
        </p:txBody>
      </p:sp>
      <p:pic>
        <p:nvPicPr>
          <p:cNvPr id="5" name="Content Placeholder 4"/>
          <p:cNvPicPr>
            <a:picLocks noGrp="1" noChangeAspect="1"/>
          </p:cNvPicPr>
          <p:nvPr>
            <p:ph sz="half" idx="1"/>
          </p:nvPr>
        </p:nvPicPr>
        <p:blipFill>
          <a:blip r:embed="rId2"/>
          <a:stretch>
            <a:fillRect/>
          </a:stretch>
        </p:blipFill>
        <p:spPr>
          <a:xfrm>
            <a:off x="1062182" y="2632364"/>
            <a:ext cx="2915299" cy="1388774"/>
          </a:xfrm>
          <a:prstGeom prst="rect">
            <a:avLst/>
          </a:prstGeom>
        </p:spPr>
      </p:pic>
      <p:sp>
        <p:nvSpPr>
          <p:cNvPr id="4" name="Content Placeholder 3"/>
          <p:cNvSpPr>
            <a:spLocks noGrp="1"/>
          </p:cNvSpPr>
          <p:nvPr>
            <p:ph sz="half" idx="2"/>
          </p:nvPr>
        </p:nvSpPr>
        <p:spPr/>
        <p:txBody>
          <a:bodyPr/>
          <a:lstStyle/>
          <a:p>
            <a:r>
              <a:rPr lang="pt-BR" dirty="0"/>
              <a:t>NEA ONNIM NO SUA A, OHU</a:t>
            </a:r>
            <a:r>
              <a:rPr lang="en-US" dirty="0"/>
              <a:t>	</a:t>
            </a:r>
          </a:p>
          <a:p>
            <a:r>
              <a:rPr lang="en-US" dirty="0"/>
              <a:t>"he/she/them/they who does not know can know from learning"</a:t>
            </a:r>
          </a:p>
        </p:txBody>
      </p:sp>
    </p:spTree>
    <p:extLst>
      <p:ext uri="{BB962C8B-B14F-4D97-AF65-F5344CB8AC3E}">
        <p14:creationId xmlns:p14="http://schemas.microsoft.com/office/powerpoint/2010/main" xmlns="" val="3719644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75000"/>
                  </a:schemeClr>
                </a:solidFill>
              </a:rPr>
              <a:t>Diligence and hard work </a:t>
            </a:r>
          </a:p>
        </p:txBody>
      </p:sp>
      <p:sp>
        <p:nvSpPr>
          <p:cNvPr id="4" name="Content Placeholder 3"/>
          <p:cNvSpPr>
            <a:spLocks noGrp="1"/>
          </p:cNvSpPr>
          <p:nvPr>
            <p:ph sz="half" idx="2"/>
          </p:nvPr>
        </p:nvSpPr>
        <p:spPr/>
        <p:txBody>
          <a:bodyPr/>
          <a:lstStyle/>
          <a:p>
            <a:r>
              <a:rPr lang="en-US" dirty="0"/>
              <a:t>Okuafo Pa</a:t>
            </a:r>
          </a:p>
        </p:txBody>
      </p:sp>
      <p:pic>
        <p:nvPicPr>
          <p:cNvPr id="7" name="Picture 2" descr="A picture containing text, clipart&#10;&#10;Description automatically generated"/>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2802836" y="2236304"/>
            <a:ext cx="1878494" cy="19753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81082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75000"/>
                  </a:schemeClr>
                </a:solidFill>
              </a:rPr>
              <a:t>Reconciliation </a:t>
            </a:r>
          </a:p>
        </p:txBody>
      </p:sp>
      <p:pic>
        <p:nvPicPr>
          <p:cNvPr id="9" name="Content Placeholder 8"/>
          <p:cNvPicPr>
            <a:picLocks noGrp="1" noChangeAspect="1"/>
          </p:cNvPicPr>
          <p:nvPr>
            <p:ph sz="half" idx="1"/>
          </p:nvPr>
        </p:nvPicPr>
        <p:blipFill>
          <a:blip r:embed="rId2"/>
          <a:stretch>
            <a:fillRect/>
          </a:stretch>
        </p:blipFill>
        <p:spPr>
          <a:xfrm>
            <a:off x="1689652" y="2365513"/>
            <a:ext cx="2716454" cy="2008050"/>
          </a:xfrm>
          <a:prstGeom prst="rect">
            <a:avLst/>
          </a:prstGeom>
        </p:spPr>
      </p:pic>
      <p:sp>
        <p:nvSpPr>
          <p:cNvPr id="4" name="Content Placeholder 3"/>
          <p:cNvSpPr>
            <a:spLocks noGrp="1"/>
          </p:cNvSpPr>
          <p:nvPr>
            <p:ph sz="half" idx="2"/>
          </p:nvPr>
        </p:nvSpPr>
        <p:spPr/>
        <p:txBody>
          <a:bodyPr/>
          <a:lstStyle/>
          <a:p>
            <a:r>
              <a:rPr lang="en-US" dirty="0"/>
              <a:t>MPATAPO</a:t>
            </a:r>
          </a:p>
          <a:p>
            <a:r>
              <a:rPr lang="en-US" dirty="0"/>
              <a:t>harmonious reconciliation.</a:t>
            </a:r>
          </a:p>
        </p:txBody>
      </p:sp>
    </p:spTree>
    <p:extLst>
      <p:ext uri="{BB962C8B-B14F-4D97-AF65-F5344CB8AC3E}">
        <p14:creationId xmlns:p14="http://schemas.microsoft.com/office/powerpoint/2010/main" xmlns="" val="1081422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solidFill>
                  <a:schemeClr val="accent4">
                    <a:lumMod val="75000"/>
                  </a:schemeClr>
                </a:solidFill>
              </a:rPr>
              <a:t>Sub-committees</a:t>
            </a:r>
          </a:p>
        </p:txBody>
      </p:sp>
      <p:sp>
        <p:nvSpPr>
          <p:cNvPr id="9" name="Content Placeholder 8"/>
          <p:cNvSpPr>
            <a:spLocks noGrp="1"/>
          </p:cNvSpPr>
          <p:nvPr>
            <p:ph idx="1"/>
          </p:nvPr>
        </p:nvSpPr>
        <p:spPr/>
        <p:txBody>
          <a:bodyPr/>
          <a:lstStyle/>
          <a:p>
            <a:r>
              <a:rPr lang="en-US" dirty="0"/>
              <a:t>Child &amp; youth committee</a:t>
            </a:r>
          </a:p>
          <a:p>
            <a:r>
              <a:rPr lang="en-US" dirty="0"/>
              <a:t>Health &amp; Wellness Committee</a:t>
            </a:r>
          </a:p>
          <a:p>
            <a:r>
              <a:rPr lang="en-US" dirty="0"/>
              <a:t>Social Committee</a:t>
            </a:r>
          </a:p>
          <a:p>
            <a:r>
              <a:rPr lang="en-US" dirty="0"/>
              <a:t>Anti-racism /social justice committee</a:t>
            </a:r>
          </a:p>
          <a:p>
            <a:r>
              <a:rPr lang="en-US" dirty="0"/>
              <a:t>Education and Professional development committee</a:t>
            </a:r>
          </a:p>
        </p:txBody>
      </p:sp>
    </p:spTree>
    <p:extLst>
      <p:ext uri="{BB962C8B-B14F-4D97-AF65-F5344CB8AC3E}">
        <p14:creationId xmlns:p14="http://schemas.microsoft.com/office/powerpoint/2010/main" xmlns="" val="3889391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75000"/>
                  </a:schemeClr>
                </a:solidFill>
              </a:rPr>
              <a:t>Membership &amp; mentorship </a:t>
            </a:r>
          </a:p>
        </p:txBody>
      </p:sp>
      <p:sp>
        <p:nvSpPr>
          <p:cNvPr id="3" name="Content Placeholder 2"/>
          <p:cNvSpPr>
            <a:spLocks noGrp="1"/>
          </p:cNvSpPr>
          <p:nvPr>
            <p:ph idx="1"/>
          </p:nvPr>
        </p:nvSpPr>
        <p:spPr/>
        <p:txBody>
          <a:bodyPr/>
          <a:lstStyle/>
          <a:p>
            <a:r>
              <a:rPr lang="en-US" dirty="0"/>
              <a:t>Membership is open to all individuals who either hold a BSW, MSW, or Ph.D. in social work or are currently pursuing one of the above degrees and identify as being Black, people of African  or Caribbean descent .</a:t>
            </a:r>
          </a:p>
          <a:p>
            <a:r>
              <a:rPr lang="en-US" dirty="0"/>
              <a:t>Mentorship program </a:t>
            </a:r>
          </a:p>
        </p:txBody>
      </p:sp>
    </p:spTree>
    <p:extLst>
      <p:ext uri="{BB962C8B-B14F-4D97-AF65-F5344CB8AC3E}">
        <p14:creationId xmlns:p14="http://schemas.microsoft.com/office/powerpoint/2010/main" xmlns="" val="555853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75000"/>
                  </a:schemeClr>
                </a:solidFill>
              </a:rPr>
              <a:t>History </a:t>
            </a:r>
          </a:p>
        </p:txBody>
      </p:sp>
      <p:sp>
        <p:nvSpPr>
          <p:cNvPr id="3" name="Content Placeholder 2"/>
          <p:cNvSpPr>
            <a:spLocks noGrp="1"/>
          </p:cNvSpPr>
          <p:nvPr>
            <p:ph idx="1"/>
          </p:nvPr>
        </p:nvSpPr>
        <p:spPr>
          <a:xfrm>
            <a:off x="1451579" y="1477818"/>
            <a:ext cx="9291215" cy="4507346"/>
          </a:xfrm>
        </p:spPr>
        <p:txBody>
          <a:bodyPr>
            <a:normAutofit fontScale="70000" lnSpcReduction="20000"/>
          </a:bodyPr>
          <a:lstStyle/>
          <a:p>
            <a:r>
              <a:rPr lang="en-US" sz="2400" dirty="0"/>
              <a:t>The Saskatchewan Association of Black Social Workers (hereinafter SABSW) is a local independent body from the Saskatchewan Association of Social Worker , but the two have a collaborative working relationship. Florence K Mudzongo founded the SABSW on December 7, 2022. Akin to the concerns raised by Black Social workers in other Canadian provinces, the SABSW was created out of the concern of Black social workers and students in the province of Saskatchewan including practicing in isolation, working in hostile conditions, and enormous institutional barriers to professional advancement. Other concerns that led to the formation of SABSW are the current and future of social work profession  and education curriculum and how it serves and affect the Black communities in Saskatchewan. At an informal meeting with Marvin </a:t>
            </a:r>
            <a:r>
              <a:rPr lang="en-US" sz="2400" dirty="0" err="1"/>
              <a:t>Ankrah</a:t>
            </a:r>
            <a:r>
              <a:rPr lang="en-US" sz="2400" dirty="0"/>
              <a:t>, </a:t>
            </a:r>
            <a:r>
              <a:rPr lang="en-US" sz="2400" dirty="0" err="1"/>
              <a:t>Welley</a:t>
            </a:r>
            <a:r>
              <a:rPr lang="en-US" sz="2400" dirty="0"/>
              <a:t> </a:t>
            </a:r>
            <a:r>
              <a:rPr lang="en-US" sz="2400" dirty="0" err="1"/>
              <a:t>Lamadine</a:t>
            </a:r>
            <a:r>
              <a:rPr lang="en-US" sz="2400" dirty="0"/>
              <a:t>, and Caluza Ndhlovu, co-founders of the association, Florence stressed the significance of creating an association of Black Social Workers and work together to address the above concerns and the teething socio-economic and cultural challenges facing the Black community and Black social workers and students in Saskatchewan. Through rigorous networking efforts across the province, the informal meeting has metamorphosed into an association of several Black social work professionals and students. </a:t>
            </a:r>
            <a:endParaRPr lang="en-US" sz="3800" dirty="0"/>
          </a:p>
        </p:txBody>
      </p:sp>
    </p:spTree>
    <p:extLst>
      <p:ext uri="{BB962C8B-B14F-4D97-AF65-F5344CB8AC3E}">
        <p14:creationId xmlns:p14="http://schemas.microsoft.com/office/powerpoint/2010/main" xmlns="" val="3929806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75000"/>
                  </a:schemeClr>
                </a:solidFill>
              </a:rPr>
              <a:t> Mission </a:t>
            </a:r>
          </a:p>
        </p:txBody>
      </p:sp>
      <p:sp>
        <p:nvSpPr>
          <p:cNvPr id="3" name="Content Placeholder 2"/>
          <p:cNvSpPr>
            <a:spLocks noGrp="1"/>
          </p:cNvSpPr>
          <p:nvPr>
            <p:ph idx="1"/>
          </p:nvPr>
        </p:nvSpPr>
        <p:spPr/>
        <p:txBody>
          <a:bodyPr>
            <a:normAutofit/>
          </a:bodyPr>
          <a:lstStyle/>
          <a:p>
            <a:r>
              <a:rPr lang="en-US" dirty="0"/>
              <a:t>Mission statement :</a:t>
            </a:r>
          </a:p>
          <a:p>
            <a:pPr marL="0" indent="0">
              <a:buNone/>
            </a:pPr>
            <a:r>
              <a:rPr lang="en-US" dirty="0"/>
              <a:t>Our mission is to provide a structure and forum through which Black social workers  of African and Caribbean descent can exchange ideas, offer services, and  advocate for the development programs in the interest of the Black communities in Saskatchewan. </a:t>
            </a:r>
          </a:p>
          <a:p>
            <a:pPr marL="0" indent="0">
              <a:buNone/>
            </a:pPr>
            <a:r>
              <a:rPr lang="en-US" dirty="0"/>
              <a:t>We aim to empower and advocate for inclusive excellence of Black  social work students and professionals of African and Caribbean descent.</a:t>
            </a:r>
          </a:p>
        </p:txBody>
      </p:sp>
    </p:spTree>
    <p:extLst>
      <p:ext uri="{BB962C8B-B14F-4D97-AF65-F5344CB8AC3E}">
        <p14:creationId xmlns:p14="http://schemas.microsoft.com/office/powerpoint/2010/main" xmlns="" val="3756300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75000"/>
                  </a:schemeClr>
                </a:solidFill>
              </a:rPr>
              <a:t>Vision statement </a:t>
            </a:r>
          </a:p>
        </p:txBody>
      </p:sp>
      <p:sp>
        <p:nvSpPr>
          <p:cNvPr id="3" name="Content Placeholder 2"/>
          <p:cNvSpPr>
            <a:spLocks noGrp="1"/>
          </p:cNvSpPr>
          <p:nvPr>
            <p:ph idx="1"/>
          </p:nvPr>
        </p:nvSpPr>
        <p:spPr/>
        <p:txBody>
          <a:bodyPr/>
          <a:lstStyle/>
          <a:p>
            <a:r>
              <a:rPr lang="en-US" dirty="0"/>
              <a:t>Vision Statement:  We envision a society where Black people of African and Caribbean descent will live free of racial domination, economic exploitation &amp; cultural oppression. </a:t>
            </a:r>
          </a:p>
          <a:p>
            <a:endParaRPr lang="en-US" dirty="0"/>
          </a:p>
          <a:p>
            <a:pPr marL="0" indent="0">
              <a:buNone/>
            </a:pPr>
            <a:endParaRPr lang="en-US" dirty="0"/>
          </a:p>
        </p:txBody>
      </p:sp>
    </p:spTree>
    <p:extLst>
      <p:ext uri="{BB962C8B-B14F-4D97-AF65-F5344CB8AC3E}">
        <p14:creationId xmlns:p14="http://schemas.microsoft.com/office/powerpoint/2010/main" xmlns="" val="104401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75000"/>
                  </a:schemeClr>
                </a:solidFill>
              </a:rPr>
              <a:t>Motto</a:t>
            </a:r>
          </a:p>
        </p:txBody>
      </p:sp>
      <p:sp>
        <p:nvSpPr>
          <p:cNvPr id="3" name="Content Placeholder 2"/>
          <p:cNvSpPr>
            <a:spLocks noGrp="1"/>
          </p:cNvSpPr>
          <p:nvPr>
            <p:ph idx="1"/>
          </p:nvPr>
        </p:nvSpPr>
        <p:spPr/>
        <p:txBody>
          <a:bodyPr/>
          <a:lstStyle/>
          <a:p>
            <a:r>
              <a:rPr lang="en-US" dirty="0"/>
              <a:t>Inspired by George Floyd “I can’t breathe” we need air</a:t>
            </a:r>
          </a:p>
          <a:p>
            <a:r>
              <a:rPr lang="en-US" b="1" dirty="0"/>
              <a:t>A-Advocate</a:t>
            </a:r>
          </a:p>
          <a:p>
            <a:r>
              <a:rPr lang="en-US" b="1" dirty="0"/>
              <a:t>I-Inspire</a:t>
            </a:r>
          </a:p>
          <a:p>
            <a:r>
              <a:rPr lang="en-US" b="1" dirty="0"/>
              <a:t>R – Reclaim</a:t>
            </a:r>
          </a:p>
          <a:p>
            <a:r>
              <a:rPr lang="en-US" b="1" dirty="0"/>
              <a:t>R-Resist</a:t>
            </a:r>
          </a:p>
        </p:txBody>
      </p:sp>
    </p:spTree>
    <p:extLst>
      <p:ext uri="{BB962C8B-B14F-4D97-AF65-F5344CB8AC3E}">
        <p14:creationId xmlns:p14="http://schemas.microsoft.com/office/powerpoint/2010/main" xmlns="" val="1636967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lumMod val="75000"/>
                  </a:schemeClr>
                </a:solidFill>
              </a:rPr>
              <a:t>Objectives</a:t>
            </a:r>
            <a:r>
              <a:rPr lang="en-US" b="1" dirty="0"/>
              <a:t> </a:t>
            </a:r>
            <a:endParaRPr lang="en-US" dirty="0"/>
          </a:p>
        </p:txBody>
      </p:sp>
      <p:sp>
        <p:nvSpPr>
          <p:cNvPr id="3" name="Content Placeholder 2"/>
          <p:cNvSpPr>
            <a:spLocks noGrp="1"/>
          </p:cNvSpPr>
          <p:nvPr>
            <p:ph idx="1"/>
          </p:nvPr>
        </p:nvSpPr>
        <p:spPr>
          <a:xfrm>
            <a:off x="1451579" y="1551710"/>
            <a:ext cx="9291215" cy="3914636"/>
          </a:xfrm>
        </p:spPr>
        <p:txBody>
          <a:bodyPr/>
          <a:lstStyle/>
          <a:p>
            <a:r>
              <a:rPr lang="en-US" dirty="0"/>
              <a:t>to increase awareness about social issues and concerns specific to people of African and Caribbean descent.</a:t>
            </a:r>
          </a:p>
          <a:p>
            <a:r>
              <a:rPr lang="en-US" dirty="0"/>
              <a:t> to improve wellness and well-being of communities of African and Caribbean descent in Saskatchewan, through social work.</a:t>
            </a:r>
          </a:p>
          <a:p>
            <a:r>
              <a:rPr lang="en-US" dirty="0"/>
              <a:t> to advocate for the development of service delivery strategies relevant to the Afro-Canadian and Cari-Canadian experience.</a:t>
            </a:r>
          </a:p>
          <a:p>
            <a:r>
              <a:rPr lang="en-US" dirty="0"/>
              <a:t> to advocate for the inclusion of Social Workers of African and Caribbean descent in organizations and at policy-making levels.</a:t>
            </a:r>
          </a:p>
        </p:txBody>
      </p:sp>
    </p:spTree>
    <p:extLst>
      <p:ext uri="{BB962C8B-B14F-4D97-AF65-F5344CB8AC3E}">
        <p14:creationId xmlns:p14="http://schemas.microsoft.com/office/powerpoint/2010/main" xmlns="" val="40623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8763" y="-9236"/>
            <a:ext cx="9393381" cy="5911273"/>
          </a:xfrm>
          <a:prstGeom prst="rect">
            <a:avLst/>
          </a:prstGeom>
        </p:spPr>
      </p:pic>
    </p:spTree>
    <p:extLst>
      <p:ext uri="{BB962C8B-B14F-4D97-AF65-F5344CB8AC3E}">
        <p14:creationId xmlns:p14="http://schemas.microsoft.com/office/powerpoint/2010/main" xmlns="" val="2140759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75000"/>
                  </a:schemeClr>
                </a:solidFill>
              </a:rPr>
              <a:t>Values and Principles</a:t>
            </a:r>
          </a:p>
        </p:txBody>
      </p:sp>
      <p:sp>
        <p:nvSpPr>
          <p:cNvPr id="3" name="Content Placeholder 2"/>
          <p:cNvSpPr>
            <a:spLocks noGrp="1"/>
          </p:cNvSpPr>
          <p:nvPr>
            <p:ph idx="1"/>
          </p:nvPr>
        </p:nvSpPr>
        <p:spPr/>
        <p:txBody>
          <a:bodyPr>
            <a:normAutofit fontScale="92500" lnSpcReduction="10000"/>
          </a:bodyPr>
          <a:lstStyle/>
          <a:p>
            <a:r>
              <a:rPr lang="en-US" dirty="0"/>
              <a:t>The Saskatchewan Association of Black Social Workers operates from an Afro-centric perspective. This means the association aims to pursue all forms of socio-economic and cultural projects /programs that bring all people of African and Caribbean descent together.</a:t>
            </a:r>
          </a:p>
          <a:p>
            <a:endParaRPr lang="en-US" dirty="0"/>
          </a:p>
          <a:p>
            <a:r>
              <a:rPr lang="en-US" dirty="0"/>
              <a:t>We aim at the emancipation, decolonization of our practice, and finding Black solutions to Black problems.  </a:t>
            </a:r>
          </a:p>
          <a:p>
            <a:r>
              <a:rPr lang="en-US" dirty="0"/>
              <a:t>Our values and principles are represented by the following African (Adinkra) symbols which have significant historical and philosophical meanings. </a:t>
            </a:r>
          </a:p>
          <a:p>
            <a:endParaRPr lang="en-US" dirty="0"/>
          </a:p>
        </p:txBody>
      </p:sp>
    </p:spTree>
    <p:extLst>
      <p:ext uri="{BB962C8B-B14F-4D97-AF65-F5344CB8AC3E}">
        <p14:creationId xmlns:p14="http://schemas.microsoft.com/office/powerpoint/2010/main" xmlns="" val="3652470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4">
                    <a:lumMod val="75000"/>
                  </a:schemeClr>
                </a:solidFill>
              </a:rPr>
              <a:t>Unity in diversity</a:t>
            </a:r>
          </a:p>
        </p:txBody>
      </p:sp>
      <p:sp>
        <p:nvSpPr>
          <p:cNvPr id="6" name="Content Placeholder 5"/>
          <p:cNvSpPr>
            <a:spLocks noGrp="1"/>
          </p:cNvSpPr>
          <p:nvPr>
            <p:ph sz="half" idx="2"/>
          </p:nvPr>
        </p:nvSpPr>
        <p:spPr/>
        <p:txBody>
          <a:bodyPr/>
          <a:lstStyle/>
          <a:p>
            <a:pPr marL="0" indent="0">
              <a:buNone/>
            </a:pPr>
            <a:r>
              <a:rPr lang="en-US" dirty="0"/>
              <a:t> 	</a:t>
            </a:r>
          </a:p>
          <a:p>
            <a:r>
              <a:rPr lang="en-US" dirty="0"/>
              <a:t>FUNTUNFUNEFU DENKYEMFUNEFU</a:t>
            </a:r>
          </a:p>
          <a:p>
            <a:endParaRPr lang="en-US" dirty="0"/>
          </a:p>
          <a:p>
            <a:r>
              <a:rPr lang="en-US" dirty="0"/>
              <a:t> Unity in diversity given a common destiny &amp; sharing </a:t>
            </a:r>
          </a:p>
        </p:txBody>
      </p:sp>
      <p:pic>
        <p:nvPicPr>
          <p:cNvPr id="2050" name="Picture 2" descr="A picture containing clipart&#10;&#10;Description automatically generated"/>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1939636" y="2225964"/>
            <a:ext cx="2204533" cy="2438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5763014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TM10001114[[fn=Gallery]]</Template>
  <TotalTime>444</TotalTime>
  <Words>658</Words>
  <Application>Microsoft Office PowerPoint</Application>
  <PresentationFormat>Custom</PresentationFormat>
  <Paragraphs>57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Gallery</vt:lpstr>
      <vt:lpstr>  </vt:lpstr>
      <vt:lpstr>History </vt:lpstr>
      <vt:lpstr> Mission </vt:lpstr>
      <vt:lpstr>Vision statement </vt:lpstr>
      <vt:lpstr>Motto</vt:lpstr>
      <vt:lpstr>Objectives </vt:lpstr>
      <vt:lpstr>Slide 7</vt:lpstr>
      <vt:lpstr>Values and Principles</vt:lpstr>
      <vt:lpstr>Unity in diversity</vt:lpstr>
      <vt:lpstr>Unity and community</vt:lpstr>
      <vt:lpstr>Sharing ideas and democracy </vt:lpstr>
      <vt:lpstr>Authority and Justice </vt:lpstr>
      <vt:lpstr>Knowledge and Life long education </vt:lpstr>
      <vt:lpstr>Diligence and hard work </vt:lpstr>
      <vt:lpstr>Reconciliation </vt:lpstr>
      <vt:lpstr>Sub-committees</vt:lpstr>
      <vt:lpstr>Membership &amp; mentorship </vt:lpstr>
    </vt:vector>
  </TitlesOfParts>
  <Company>University of Saskatchewan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Mudzongo, Florence</dc:creator>
  <cp:lastModifiedBy>Grant</cp:lastModifiedBy>
  <cp:revision>31</cp:revision>
  <dcterms:created xsi:type="dcterms:W3CDTF">2023-01-03T16:15:25Z</dcterms:created>
  <dcterms:modified xsi:type="dcterms:W3CDTF">2023-03-01T22:17:50Z</dcterms:modified>
</cp:coreProperties>
</file>